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77" r:id="rId13"/>
    <p:sldId id="272" r:id="rId14"/>
    <p:sldId id="270" r:id="rId15"/>
    <p:sldId id="276" r:id="rId16"/>
    <p:sldId id="278" r:id="rId17"/>
    <p:sldId id="279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00"/>
    <a:srgbClr val="0000CC"/>
    <a:srgbClr val="3333FF"/>
    <a:srgbClr val="00CC00"/>
    <a:srgbClr val="FF00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5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C9868-05FC-4701-86F8-BEC5ED689899}" type="datetimeFigureOut">
              <a:rPr lang="ru-RU" smtClean="0"/>
              <a:pPr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3DB11-A199-4C80-9CF4-820983EE7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1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fourok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hyperlink" Target="http://www.multiurok.ru/" TargetMode="Externa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://www.ped-kopilka.ru/" TargetMode="External"/><Relationship Id="rId5" Type="http://schemas.openxmlformats.org/officeDocument/2006/relationships/hyperlink" Target="http://www.maam.ru/" TargetMode="External"/><Relationship Id="rId4" Type="http://schemas.openxmlformats.org/officeDocument/2006/relationships/hyperlink" Target="http://www.nsportal.ru/" TargetMode="External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01122" cy="1357322"/>
          </a:xfrm>
        </p:spPr>
        <p:txBody>
          <a:bodyPr>
            <a:normAutofit fontScale="90000"/>
          </a:bodyPr>
          <a:lstStyle/>
          <a:p>
            <a:r>
              <a:rPr lang="ru-RU" sz="48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   ДОШКОЛЬНОЕ   ОБРАЗОВАТЕЛЬНОЕ    УЧРЕЖДЕНИЕ </a:t>
            </a:r>
            <a:br>
              <a:rPr lang="ru-RU" sz="16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ЕТСКИЙ САД   № 282    КРАСНОАРМЕЙСКОГО РАЙОНА ВОЛГОГРАДА»</a:t>
            </a:r>
            <a:r>
              <a:rPr lang="ru-RU" sz="18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4429132"/>
            <a:ext cx="8501090" cy="2143140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sz="45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Авторы: Комисарова Ольга Геннадьевна, воспитатель</a:t>
            </a:r>
          </a:p>
          <a:p>
            <a:pPr algn="r"/>
            <a:r>
              <a:rPr lang="ru-RU" sz="3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Руденькая  Лариса Германовна, старший воспитатель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48" y="1571612"/>
            <a:ext cx="79296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Районный этап Городского конкурса «зелёный огонёк» </a:t>
            </a:r>
          </a:p>
          <a:p>
            <a:pPr algn="ctr"/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среди муниципальных образовательных учреждений Волгограда, реализующих  образовательные программы дошкольного образования </a:t>
            </a:r>
          </a:p>
          <a:p>
            <a:pPr algn="ctr"/>
            <a:endParaRPr lang="ru-RU" sz="1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номинация: авторский ИКТ-материал по пропаганде пдд</a:t>
            </a:r>
          </a:p>
          <a:p>
            <a:pPr algn="ctr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«Стань заметным на дороге» </a:t>
            </a:r>
          </a:p>
          <a:p>
            <a:pPr algn="ctr"/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(для детей старшего дошкольного возраста) 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Ольга\Desktop\Зелёный огонёк-Конкурс\fliker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3357562"/>
            <a:ext cx="2928958" cy="21967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84369" y="6572272"/>
            <a:ext cx="392552" cy="285728"/>
          </a:xfrm>
          <a:prstGeom prst="rect">
            <a:avLst/>
          </a:prstGeom>
        </p:spPr>
      </p:pic>
      <p:pic>
        <p:nvPicPr>
          <p:cNvPr id="6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10604" y="6456512"/>
            <a:ext cx="233362" cy="233362"/>
          </a:xfrm>
          <a:prstGeom prst="rect">
            <a:avLst/>
          </a:prstGeom>
        </p:spPr>
      </p:pic>
    </p:spTree>
  </p:cSld>
  <p:clrMapOvr>
    <a:masterClrMapping/>
  </p:clrMapOvr>
  <p:transition advTm="11261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85794"/>
            <a:ext cx="8258204" cy="534036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профилактика детского дорожно-транспортного травматизма в темное время суток и повышение безопасности дорожного движения</a:t>
            </a: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/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Ольга\Desktop\Зелёный огонёк-Конкурс\1674069451_gas_kvas_com_p_risunok_na_temu_peshekhod_zasvetis_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095500" y="2357438"/>
            <a:ext cx="4857773" cy="3643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 flipV="1">
            <a:off x="8172400" y="6453336"/>
            <a:ext cx="216024" cy="21602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309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36)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285720" y="642918"/>
            <a:ext cx="8572560" cy="548324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Образовательные: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продолжить формирование знаний о безопасном поведении на дороге в тёмное время суток;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определить и закрепить новое понятие «фликер», ввести понятие «световозвращатель», «светоотражатель»;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раскрыть роль и значение фликера в обеспечении безопасности пешеходов в темное время суток</a:t>
            </a:r>
          </a:p>
          <a:p>
            <a:pPr>
              <a:buNone/>
            </a:pPr>
            <a:endParaRPr lang="ru-RU" sz="1400" i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Развивающие: 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развивать умение находить световозвращатели на одежде и на транспортных средствах, отличать их от обычных брелоков и аппликаций, правильно прикреплять к одежде;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развивать навык безопасного поведения при переходе дороги;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развивать коммуникативные способности, навыки самостоятельной деятельности</a:t>
            </a:r>
          </a:p>
          <a:p>
            <a:pPr>
              <a:buNone/>
            </a:pPr>
            <a:endParaRPr lang="ru-RU" sz="1600" i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Воспитывающие: 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воспитывать внимание, сосредоточенность, умение применять полученные знания в повседневной жизни;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способствовать развитию осторожности, осмотрительности на дорогах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6416" y="6525344"/>
            <a:ext cx="160784" cy="160784"/>
          </a:xfrm>
          <a:prstGeom prst="rect">
            <a:avLst/>
          </a:prstGeom>
        </p:spPr>
      </p:pic>
    </p:spTree>
  </p:cSld>
  <p:clrMapOvr>
    <a:masterClrMapping/>
  </p:clrMapOvr>
  <p:transition advTm="13075"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54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93bdf8c4c82d599">
            <a:hlinkClick r:id="" action="ppaction://media"/>
          </p:cNvPr>
          <p:cNvPicPr>
            <a:picLocks noGrp="1" noChangeAspect="1"/>
          </p:cNvPicPr>
          <p:nvPr>
            <p:ph sz="half" idx="2"/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0432" y="6381328"/>
            <a:ext cx="154905" cy="154905"/>
          </a:xfrm>
        </p:spPr>
      </p:pic>
      <p:pic>
        <p:nvPicPr>
          <p:cNvPr id="5" name="Содержимое 7" descr="C:\Users\Ольга\Desktop\Зелёный огонёк-Конкурс\1675988287_papik-pro-p-risunok-zasvetis-pdd-43.jpg"/>
          <p:cNvPicPr>
            <a:picLocks noGrp="1"/>
          </p:cNvPicPr>
          <p:nvPr>
            <p:ph sz="half" idx="1"/>
          </p:nvPr>
        </p:nvPicPr>
        <p:blipFill>
          <a:blip r:embed="rId6" cstate="print"/>
          <a:srcRect l="5100" t="31365" b="7514"/>
          <a:stretch>
            <a:fillRect/>
          </a:stretch>
        </p:blipFill>
        <p:spPr bwMode="auto">
          <a:xfrm>
            <a:off x="4000496" y="2786058"/>
            <a:ext cx="4857784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28596" y="785794"/>
            <a:ext cx="35719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Есть у нас значок такой – </a:t>
            </a: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Фликер называется!</a:t>
            </a: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Но значок он не простой, световозвращающий.</a:t>
            </a: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Яркий свет далёких фар</a:t>
            </a: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Отразит он в тот же час.</a:t>
            </a: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 тем самым отражением</a:t>
            </a: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Он поможет нам.</a:t>
            </a: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Никогда я не забуду,</a:t>
            </a: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Фликер дома на столе!</a:t>
            </a: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Прикреплю его к одежде</a:t>
            </a: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 пойду гулять!</a:t>
            </a:r>
            <a:endParaRPr lang="ru-RU" sz="2200" dirty="0"/>
          </a:p>
        </p:txBody>
      </p:sp>
    </p:spTree>
    <p:custDataLst>
      <p:tags r:id="rId1"/>
    </p:custDataLst>
  </p:cSld>
  <p:clrMapOvr>
    <a:masterClrMapping/>
  </p:clrMapOvr>
  <p:transition advTm="13691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59)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3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642918"/>
            <a:ext cx="4143404" cy="548324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5720" y="642918"/>
            <a:ext cx="5000660" cy="548324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такое светоотражатели?</a:t>
            </a:r>
          </a:p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Светоотражатели или фликеры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–специальные устройства, направлены на отражение всего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света, попадающего на них, в темное время суток, с целью предотвращения ДТП.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Увеличивающим контраст фигуры человека по сравнению с окружающей средой.</a:t>
            </a:r>
          </a:p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Световозвращающие элементы - 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делают вас более заметными на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дороге. Они обладают способностью 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возвращать луч света от фар обратно к источнику.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Поэтому водитель вас увидит даже в плохо  освещенном месте.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3" descr="C:\Users\Ольга\Desktop\Зелёный огонёк-Конкурс\1685233637_mykaleidoscope-ru-p-odezhda-so-svetootrazhayushchimi-elementam-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811222"/>
            <a:ext cx="3286148" cy="2283189"/>
          </a:xfrm>
          <a:prstGeom prst="rect">
            <a:avLst/>
          </a:prstGeom>
          <a:noFill/>
        </p:spPr>
      </p:pic>
      <p:pic>
        <p:nvPicPr>
          <p:cNvPr id="6" name="Picture 4" descr="C:\Users\Ольга\Desktop\Зелёный огонёк-Конкурс\1674060659_gas-kvas-com-p-risunki-na-temu-svetootrazhateli-46.jpg"/>
          <p:cNvPicPr>
            <a:picLocks noChangeAspect="1" noChangeArrowheads="1"/>
          </p:cNvPicPr>
          <p:nvPr/>
        </p:nvPicPr>
        <p:blipFill>
          <a:blip r:embed="rId5"/>
          <a:srcRect l="3797" t="11528" r="5063" b="3164"/>
          <a:stretch>
            <a:fillRect/>
          </a:stretch>
        </p:blipFill>
        <p:spPr bwMode="auto">
          <a:xfrm>
            <a:off x="5572132" y="3643314"/>
            <a:ext cx="1571636" cy="2422940"/>
          </a:xfrm>
          <a:prstGeom prst="rect">
            <a:avLst/>
          </a:prstGeom>
          <a:noFill/>
        </p:spPr>
      </p:pic>
      <p:pic>
        <p:nvPicPr>
          <p:cNvPr id="7" name="Picture 2" descr="C:\Users\Ольга\Desktop\Зелёный огонёк-Конкурс\bZ6iDyz69YM.jpg"/>
          <p:cNvPicPr>
            <a:picLocks noChangeAspect="1" noChangeArrowheads="1"/>
          </p:cNvPicPr>
          <p:nvPr/>
        </p:nvPicPr>
        <p:blipFill>
          <a:blip r:embed="rId6" cstate="print"/>
          <a:srcRect t="5511"/>
          <a:stretch>
            <a:fillRect/>
          </a:stretch>
        </p:blipFill>
        <p:spPr bwMode="auto">
          <a:xfrm>
            <a:off x="7358082" y="3214686"/>
            <a:ext cx="1571636" cy="2449514"/>
          </a:xfrm>
          <a:prstGeom prst="rect">
            <a:avLst/>
          </a:prstGeom>
          <a:noFill/>
        </p:spPr>
      </p:pic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32440" y="6597352"/>
            <a:ext cx="161924" cy="161924"/>
          </a:xfrm>
          <a:prstGeom prst="rect">
            <a:avLst/>
          </a:prstGeom>
        </p:spPr>
      </p:pic>
    </p:spTree>
  </p:cSld>
  <p:clrMapOvr>
    <a:masterClrMapping/>
  </p:clrMapOvr>
  <p:transition advTm="11257">
    <p:pull dir="l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59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Ольга\Desktop\Зелёный огонёк-Конкурс\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951025" y="857232"/>
            <a:ext cx="7373541" cy="5286412"/>
          </a:xfrm>
          <a:prstGeom prst="rect">
            <a:avLst/>
          </a:prstGeom>
          <a:noFill/>
        </p:spPr>
      </p:pic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90994" y="6655135"/>
            <a:ext cx="160784" cy="160784"/>
          </a:xfrm>
          <a:prstGeom prst="rect">
            <a:avLst/>
          </a:prstGeom>
        </p:spPr>
      </p:pic>
    </p:spTree>
  </p:cSld>
  <p:clrMapOvr>
    <a:masterClrMapping/>
  </p:clrMapOvr>
  <p:transition advTm="9705">
    <p:pull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.08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447199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Picture 2" descr="C:\Users\Ольга\Desktop\Зелёный огонёк-Конкурс\66a14b1c83a0da39e58de668750f29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1214422"/>
            <a:ext cx="4239491" cy="425196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785794"/>
            <a:ext cx="421484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Зачем носить  световозвращатели?</a:t>
            </a:r>
          </a:p>
          <a:p>
            <a:pPr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Одной из причин ДТП с  участием пешеходов, особенно в условиях недостаточной освещенности, является плохая видимость пешехода.</a:t>
            </a:r>
          </a:p>
          <a:p>
            <a:pPr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Действенным способом защиты пешеходов, особенно в тёмное время суток, становится ношение специальных светоотражающих элементов на одежде.</a:t>
            </a:r>
          </a:p>
        </p:txBody>
      </p:sp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6416" y="6653995"/>
            <a:ext cx="161924" cy="16192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687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86)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6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Ольга\Desktop\Зелёный огонёк-Конкурс\18.10.2023_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3500438"/>
            <a:ext cx="7143800" cy="271464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714357"/>
            <a:ext cx="850112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Обозначение силуэта человека на расстоянии даёт возможность водителю вовремя среагировать и затормозить. Водители обнаруживают пешехода, имеющего световозвращатели, со значительно большего расстояния по сравнению с пешеходом без них</a:t>
            </a:r>
          </a:p>
          <a:p>
            <a:pPr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При движении с ближним светом расстояние увеличивается с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25 – 40 метров до 130 – 140 метров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а при движении с дальним светом расстояние увеличивается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до 400 метров</a:t>
            </a:r>
          </a:p>
        </p:txBody>
      </p:sp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2400" y="6518009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518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04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285720" y="714356"/>
            <a:ext cx="8286808" cy="5429288"/>
          </a:xfrm>
        </p:spPr>
        <p:txBody>
          <a:bodyPr/>
          <a:lstStyle/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Ольга\Desktop\Зелёный огонёк-Конкурс\table_image_293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 l="1010" t="8476" b="3934"/>
          <a:stretch>
            <a:fillRect/>
          </a:stretch>
        </p:blipFill>
        <p:spPr bwMode="auto">
          <a:xfrm>
            <a:off x="714348" y="1428736"/>
            <a:ext cx="7643866" cy="46434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28596" y="714356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Виды съёмных световозвращаюих элементов</a:t>
            </a:r>
          </a:p>
        </p:txBody>
      </p:sp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25422" y="6625208"/>
            <a:ext cx="232792" cy="232792"/>
          </a:xfrm>
          <a:prstGeom prst="rect">
            <a:avLst/>
          </a:prstGeom>
        </p:spPr>
      </p:pic>
    </p:spTree>
  </p:cSld>
  <p:clrMapOvr>
    <a:masterClrMapping/>
  </p:clrMapOvr>
  <p:transition advTm="11099">
    <p:zoom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19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8258204" cy="5483245"/>
          </a:xfrm>
        </p:spPr>
        <p:txBody>
          <a:bodyPr/>
          <a:lstStyle/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Ольга\Desktop\Зелёный огонёк-Конкурс\6e1c2d8e-f7e0-434c-846d-d7e4b6fd7fad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42910" y="857214"/>
            <a:ext cx="7786742" cy="5143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2612" y="6453336"/>
            <a:ext cx="232792" cy="232792"/>
          </a:xfrm>
          <a:prstGeom prst="rect">
            <a:avLst/>
          </a:prstGeom>
        </p:spPr>
      </p:pic>
    </p:spTree>
  </p:cSld>
  <p:clrMapOvr>
    <a:masterClrMapping/>
  </p:clrMapOvr>
  <p:transition advTm="11249"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19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8329642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" name="Picture 2" descr="C:\Users\Ольга\Desktop\Зелёный огонёк-Конкурс\1674435647_gas-kvas-com-p-eskiz-risunok-i-slogan-svetootrazhayushchi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 r="9091"/>
          <a:stretch>
            <a:fillRect/>
          </a:stretch>
        </p:blipFill>
        <p:spPr bwMode="auto">
          <a:xfrm>
            <a:off x="2000232" y="2928934"/>
            <a:ext cx="5114925" cy="31648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85720" y="642918"/>
            <a:ext cx="85725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Как носить Световозвращающие элементы</a:t>
            </a:r>
          </a:p>
          <a:p>
            <a:pPr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Световозвращатели нужно крепить к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верхней одежде, рюкзаку, сумке, велосипеду и детской коляске,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таким образом, чтобы при переходе через дорогу на него попадал свет фар автомобиля. Рекомендуется крепить световозвращатели с двух сторон, чтобы он был виден обоим потокам движения.</a:t>
            </a:r>
          </a:p>
        </p:txBody>
      </p:sp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81262" y="6555832"/>
            <a:ext cx="232792" cy="232792"/>
          </a:xfrm>
          <a:prstGeom prst="rect">
            <a:avLst/>
          </a:prstGeom>
        </p:spPr>
      </p:pic>
    </p:spTree>
  </p:cSld>
  <p:clrMapOvr>
    <a:masterClrMapping/>
  </p:clrMapOvr>
  <p:transition advTm="10498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19)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1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8258204" cy="5483245"/>
          </a:xfrm>
        </p:spPr>
        <p:txBody>
          <a:bodyPr/>
          <a:lstStyle/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C:\Users\Ольга\Desktop\Зелёный огонёк-Конкурс\d8qj9p21isla3zlq06876tq251gs6c9t.jpg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1142976" y="785794"/>
            <a:ext cx="6929486" cy="5286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99008" y="6583127"/>
            <a:ext cx="232792" cy="232792"/>
          </a:xfrm>
          <a:prstGeom prst="rect">
            <a:avLst/>
          </a:prstGeom>
        </p:spPr>
      </p:pic>
    </p:spTree>
  </p:cSld>
  <p:clrMapOvr>
    <a:masterClrMapping/>
  </p:clrMapOvr>
  <p:transition advTm="11528"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36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1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57290" y="642918"/>
            <a:ext cx="6143668" cy="500066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 теперь немного поиграем!</a:t>
            </a:r>
          </a:p>
        </p:txBody>
      </p:sp>
      <p:pic>
        <p:nvPicPr>
          <p:cNvPr id="10" name="Рисунок 9" descr="C:\Users\Ольга\Desktop\Зелёный огонёк-Конкурс\1687163008_celes-club-p-risunok-na-temu-svetootrazhayushchie-eleme-19.jpg"/>
          <p:cNvPicPr/>
          <p:nvPr/>
        </p:nvPicPr>
        <p:blipFill>
          <a:blip r:embed="rId5"/>
          <a:srcRect t="11765"/>
          <a:stretch>
            <a:fillRect/>
          </a:stretch>
        </p:blipFill>
        <p:spPr bwMode="auto">
          <a:xfrm>
            <a:off x="214282" y="1214422"/>
            <a:ext cx="5214974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Ольга\Desktop\Зелёный огонёк-Конкурс\2N22L14f4n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3643314"/>
            <a:ext cx="4311902" cy="2496494"/>
          </a:xfrm>
          <a:prstGeom prst="rect">
            <a:avLst/>
          </a:prstGeom>
          <a:noFill/>
        </p:spPr>
      </p:pic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50540" y="6535426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14"/>
    </mc:Choice>
    <mc:Fallback xmlns="">
      <p:transition spd="slow" advTm="132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54)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12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642918"/>
            <a:ext cx="4429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Я заметен для шофёров в темноте.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Я заметен, безопасно будет мне.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Я заметен – мне не ведом больше страх.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Я заметен – Фликер есть на рукавах!</a:t>
            </a:r>
            <a:endParaRPr lang="ru-RU" dirty="0"/>
          </a:p>
        </p:txBody>
      </p:sp>
      <p:pic>
        <p:nvPicPr>
          <p:cNvPr id="3" name="Рисунок 2" descr="C:\Users\Ольга\Desktop\Зелёный огонёк-Конкурс\IMG20240419162853.jpg"/>
          <p:cNvPicPr/>
          <p:nvPr/>
        </p:nvPicPr>
        <p:blipFill>
          <a:blip r:embed="rId4" cstate="print"/>
          <a:srcRect t="16011"/>
          <a:stretch>
            <a:fillRect/>
          </a:stretch>
        </p:blipFill>
        <p:spPr bwMode="auto">
          <a:xfrm>
            <a:off x="6357950" y="642918"/>
            <a:ext cx="2500330" cy="2623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Содержимое 11" descr="C:\Users\Ольга\Desktop\Зелёный огонёк-Конкурс\IMG20240419163146.jpg"/>
          <p:cNvPicPr>
            <a:picLocks/>
          </p:cNvPicPr>
          <p:nvPr/>
        </p:nvPicPr>
        <p:blipFill>
          <a:blip r:embed="rId5" cstate="print"/>
          <a:srcRect l="8472" r="7647"/>
          <a:stretch>
            <a:fillRect/>
          </a:stretch>
        </p:blipFill>
        <p:spPr bwMode="auto">
          <a:xfrm>
            <a:off x="214282" y="2643182"/>
            <a:ext cx="3714776" cy="3268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C:\Users\Ольга\Desktop\Зелёный огонёк-Конкурс\IMG20240419163413.jpg"/>
          <p:cNvPicPr/>
          <p:nvPr/>
        </p:nvPicPr>
        <p:blipFill>
          <a:blip r:embed="rId6" cstate="print"/>
          <a:srcRect l="18959" t="5380" r="7671" b="7505"/>
          <a:stretch>
            <a:fillRect/>
          </a:stretch>
        </p:blipFill>
        <p:spPr bwMode="auto">
          <a:xfrm>
            <a:off x="4214810" y="2357430"/>
            <a:ext cx="1928826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C:\Users\Ольга\Desktop\Зелёный огонёк-Конкурс\IMG20240419163406.jpg"/>
          <p:cNvPicPr/>
          <p:nvPr/>
        </p:nvPicPr>
        <p:blipFill>
          <a:blip r:embed="rId7" cstate="print"/>
          <a:srcRect r="17858"/>
          <a:stretch>
            <a:fillRect/>
          </a:stretch>
        </p:blipFill>
        <p:spPr bwMode="auto">
          <a:xfrm>
            <a:off x="6643702" y="3429000"/>
            <a:ext cx="1714512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9979" y="6453336"/>
            <a:ext cx="232792" cy="232792"/>
          </a:xfrm>
          <a:prstGeom prst="rect">
            <a:avLst/>
          </a:prstGeom>
        </p:spPr>
      </p:pic>
    </p:spTree>
  </p:cSld>
  <p:clrMapOvr>
    <a:masterClrMapping/>
  </p:clrMapOvr>
  <p:transition advTm="13272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72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1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52864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Ольга\Desktop\Зелёный огонёк-Конкурс\8JFf4_HK_Is.jpg"/>
          <p:cNvPicPr/>
          <p:nvPr/>
        </p:nvPicPr>
        <p:blipFill>
          <a:blip r:embed="rId4"/>
          <a:srcRect l="37257" t="10078" r="31451"/>
          <a:stretch>
            <a:fillRect/>
          </a:stretch>
        </p:blipFill>
        <p:spPr bwMode="auto">
          <a:xfrm>
            <a:off x="357158" y="785794"/>
            <a:ext cx="342902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Ольга\Desktop\Зелёный огонёк-Конкурс\8JFf4_HK_Is.jpg"/>
          <p:cNvPicPr/>
          <p:nvPr/>
        </p:nvPicPr>
        <p:blipFill>
          <a:blip r:embed="rId4"/>
          <a:srcRect l="67929" t="10465"/>
          <a:stretch>
            <a:fillRect/>
          </a:stretch>
        </p:blipFill>
        <p:spPr bwMode="auto">
          <a:xfrm>
            <a:off x="5214942" y="785794"/>
            <a:ext cx="350046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1220" y="6525344"/>
            <a:ext cx="232792" cy="232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35"/>
    </mc:Choice>
    <mc:Fallback xmlns="">
      <p:transition spd="slow" advTm="11535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79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1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ьга\Desktop\Зелёный огонёк-Конкурс\bca1856316a9213562bbf47b9a696e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642918"/>
            <a:ext cx="4500592" cy="3000396"/>
          </a:xfrm>
          <a:prstGeom prst="rect">
            <a:avLst/>
          </a:prstGeom>
          <a:noFill/>
        </p:spPr>
      </p:pic>
      <p:pic>
        <p:nvPicPr>
          <p:cNvPr id="3" name="Рисунок 2" descr="C:\Users\Ольга\Desktop\Зелёный огонёк-Конкурс\1685233586_mykaleidoscope-ru-p-odezhda-so-svetootrazhayushchimi-elementam-50.jpg"/>
          <p:cNvPicPr/>
          <p:nvPr/>
        </p:nvPicPr>
        <p:blipFill>
          <a:blip r:embed="rId5"/>
          <a:srcRect l="52911" t="31010"/>
          <a:stretch>
            <a:fillRect/>
          </a:stretch>
        </p:blipFill>
        <p:spPr bwMode="auto">
          <a:xfrm>
            <a:off x="4929190" y="2857496"/>
            <a:ext cx="4024465" cy="3203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Ольга\Desktop\Зелёный огонёк-Конкурс\Cz4DMpZo_ok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785794"/>
            <a:ext cx="2643206" cy="1763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Users\Ольга\Desktop\Зелёный огонёк-Конкурс\v01HqNH8hN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538" y="3929066"/>
            <a:ext cx="2428892" cy="2086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48690" y="6347562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12"/>
    </mc:Choice>
    <mc:Fallback xmlns="">
      <p:transition spd="slow" advTm="8312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79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1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142984"/>
            <a:ext cx="8643998" cy="5072098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b="0" cap="none" dirty="0">
                <a:latin typeface="Times New Roman" pitchFamily="18" charset="0"/>
                <a:cs typeface="Times New Roman" pitchFamily="18" charset="0"/>
              </a:rPr>
              <a:t>Правила дорожного движения для детей 3-7 лет: занятия, целевые прогулки, утренники, экскурсии / авт.-Сост. Г.Д. Беляевскова (и др.). – Изд. 2-е </a:t>
            </a:r>
            <a:r>
              <a:rPr lang="ru-RU" sz="2000" b="0" cap="none" dirty="0" err="1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000" b="0" cap="none" dirty="0">
                <a:latin typeface="Times New Roman" pitchFamily="18" charset="0"/>
                <a:cs typeface="Times New Roman" pitchFamily="18" charset="0"/>
              </a:rPr>
              <a:t>. – Волгоград: учитель, 2016 </a:t>
            </a:r>
            <a:br>
              <a:rPr lang="ru-RU" sz="2000" b="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cap="none" dirty="0">
                <a:latin typeface="Times New Roman" pitchFamily="18" charset="0"/>
                <a:cs typeface="Times New Roman" pitchFamily="18" charset="0"/>
              </a:rPr>
              <a:t>Формирование культуры безопасного поведения у детей 3-7 лет: «Азбука безопасности», конспекты занятий, игры /авт.-Сост. Н.В. Коломеец. – Изд. 2-е. – Волгоград: учитель, 2015</a:t>
            </a:r>
            <a:br>
              <a:rPr lang="ru-RU" sz="2000" b="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cap="none" dirty="0">
                <a:latin typeface="Times New Roman" pitchFamily="18" charset="0"/>
                <a:cs typeface="Times New Roman" pitchFamily="18" charset="0"/>
              </a:rPr>
              <a:t>Старцева О.Ю. Школа дорожных наук: профилактика детского дорожно-транспортного травматизма.  – М.: ТЦ сфера, 2008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Интернет ресурсы:</a:t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cap="none" dirty="0">
                <a:latin typeface="Times New Roman" pitchFamily="18" charset="0"/>
                <a:cs typeface="Times New Roman" pitchFamily="18" charset="0"/>
                <a:hlinkClick r:id="rId4"/>
              </a:rPr>
              <a:t>WWW.nsportal.ru</a:t>
            </a:r>
            <a:r>
              <a:rPr lang="en-US" sz="20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cap="none" dirty="0">
                <a:latin typeface="Times New Roman" pitchFamily="18" charset="0"/>
                <a:cs typeface="Times New Roman" pitchFamily="18" charset="0"/>
                <a:hlinkClick r:id="rId5"/>
              </a:rPr>
              <a:t>www.maam.ru</a:t>
            </a:r>
            <a:r>
              <a:rPr lang="en-US" sz="20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cap="none" dirty="0">
                <a:latin typeface="Times New Roman" pitchFamily="18" charset="0"/>
                <a:cs typeface="Times New Roman" pitchFamily="18" charset="0"/>
                <a:hlinkClick r:id="rId6"/>
              </a:rPr>
              <a:t>www.ped-kopilka.ru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cap="none" dirty="0">
                <a:latin typeface="Times New Roman" pitchFamily="18" charset="0"/>
                <a:cs typeface="Times New Roman" pitchFamily="18" charset="0"/>
                <a:hlinkClick r:id="rId7"/>
              </a:rPr>
              <a:t>www.multiurok.ru</a:t>
            </a:r>
            <a:r>
              <a:rPr lang="en-US" sz="20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cap="none" dirty="0">
                <a:latin typeface="Times New Roman" pitchFamily="18" charset="0"/>
                <a:cs typeface="Times New Roman" pitchFamily="18" charset="0"/>
                <a:hlinkClick r:id="rId8"/>
              </a:rPr>
              <a:t>www.infourok.ru</a:t>
            </a:r>
            <a:r>
              <a:rPr lang="en-US" sz="20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cap="none" dirty="0">
                <a:latin typeface="Times New Roman" pitchFamily="18" charset="0"/>
                <a:cs typeface="Times New Roman" pitchFamily="18" charset="0"/>
              </a:rPr>
              <a:t>YouTube&gt;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ПДД для детей</a:t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642919"/>
            <a:ext cx="7772400" cy="500065"/>
          </a:xfrm>
        </p:spPr>
        <p:txBody>
          <a:bodyPr>
            <a:normAutofit lnSpcReduction="1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Используемая литература: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4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00392" y="6554363"/>
            <a:ext cx="160784" cy="1607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37"/>
    </mc:Choice>
    <mc:Fallback xmlns="">
      <p:transition spd="slow" advTm="6137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86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1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285992"/>
            <a:ext cx="75724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cap="all" dirty="0">
                <a:ln w="0"/>
                <a:solidFill>
                  <a:srgbClr val="0000CC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b="1" cap="all" dirty="0">
              <a:ln w="0"/>
              <a:solidFill>
                <a:srgbClr val="0000CC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" name="c93bdf8c4c82d5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25992" y="6627840"/>
            <a:ext cx="160784" cy="1607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1"/>
    </mc:Choice>
    <mc:Fallback xmlns="">
      <p:transition spd="slow" advTm="6681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202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numSld="1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376</Words>
  <Application>Microsoft Office PowerPoint</Application>
  <PresentationFormat>Экран (4:3)</PresentationFormat>
  <Paragraphs>78</Paragraphs>
  <Slides>18</Slides>
  <Notes>0</Notes>
  <HiddenSlides>0</HiddenSlides>
  <MMClips>19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Тема Office</vt:lpstr>
      <vt:lpstr> МУНИЦИПАЛЬНОЕ    ДОШКОЛЬНОЕ   ОБРАЗОВАТЕЛЬНОЕ    УЧРЕЖДЕНИЕ  «ДЕТСКИЙ САД   № 282    КРАСНОАРМЕЙСКОГО РАЙОНА ВОЛГОГРАДА»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 теперь немного поиграем!</vt:lpstr>
      <vt:lpstr>Презентация PowerPoint</vt:lpstr>
      <vt:lpstr>Презентация PowerPoint</vt:lpstr>
      <vt:lpstr>Презентация PowerPoint</vt:lpstr>
      <vt:lpstr>Правила дорожного движения для детей 3-7 лет: занятия, целевые прогулки, утренники, экскурсии / авт.-Сост. Г.Д. Беляевскова (и др.). – Изд. 2-е перераб. – Волгоград: учитель, 2016   Формирование культуры безопасного поведения у детей 3-7 лет: «Азбука безопасности», конспекты занятий, игры /авт.-Сост. Н.В. Коломеец. – Изд. 2-е. – Волгоград: учитель, 2015  Старцева О.Ю. Школа дорожных наук: профилактика детского дорожно-транспортного травматизма.  – М.: ТЦ сфера, 2008   Интернет ресурсы: WWW.nsportal.ru www.maam.ru www.ped-kopilka.ru www.multiurok.ru www.infourok.ru YouTube&gt;ПДД для детей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  ДОШКОЛЬНОЕ   ОБРАЗОВАТЕЛЬНОЕ    УЧРЕЖДЕНИЕ  «ДЕТСКИЙ САД   № 282    КРАСНОАРМЕЙСКОГО РАЙОНА ВОЛГОГРАДА»</dc:title>
  <dc:creator>Маша</dc:creator>
  <cp:lastModifiedBy>Апельсин</cp:lastModifiedBy>
  <cp:revision>67</cp:revision>
  <dcterms:created xsi:type="dcterms:W3CDTF">2020-03-09T15:58:37Z</dcterms:created>
  <dcterms:modified xsi:type="dcterms:W3CDTF">2026-04-15T17:49:12Z</dcterms:modified>
</cp:coreProperties>
</file>